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handoutMasterIdLst>
    <p:handoutMasterId r:id="rId14"/>
  </p:handoutMasterIdLst>
  <p:sldIdLst>
    <p:sldId id="1938" r:id="rId5"/>
    <p:sldId id="1935" r:id="rId6"/>
    <p:sldId id="1936" r:id="rId7"/>
    <p:sldId id="1924" r:id="rId8"/>
    <p:sldId id="1877" r:id="rId9"/>
    <p:sldId id="1878" r:id="rId10"/>
    <p:sldId id="1940" r:id="rId11"/>
    <p:sldId id="1939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swiatek@operator.edu.pl" initials="j" lastIdx="1" clrIdx="0">
    <p:extLst>
      <p:ext uri="{19B8F6BF-5375-455C-9EA6-DF929625EA0E}">
        <p15:presenceInfo xmlns:p15="http://schemas.microsoft.com/office/powerpoint/2012/main" userId="S::j.swiatek@operator.edu.pl::e9ee9c24-3d5e-4f79-b0e7-63ba3e3a0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71"/>
    <a:srgbClr val="FF7676"/>
    <a:srgbClr val="6A1F60"/>
    <a:srgbClr val="CA4F67"/>
    <a:srgbClr val="0796D0"/>
    <a:srgbClr val="C60B68"/>
    <a:srgbClr val="F7D6D6"/>
    <a:srgbClr val="A69AC7"/>
    <a:srgbClr val="EACAD0"/>
    <a:srgbClr val="C5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5042"/>
  </p:normalViewPr>
  <p:slideViewPr>
    <p:cSldViewPr snapToGrid="0">
      <p:cViewPr varScale="1">
        <p:scale>
          <a:sx n="90" d="100"/>
          <a:sy n="90" d="100"/>
        </p:scale>
        <p:origin x="132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B49AAF-304F-8E07-57C7-8DCF87528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75AE03-A665-AAC6-4668-D88D75648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FEE3-EFDD-440F-8912-6FAD5F52958A}" type="datetime1">
              <a:rPr lang="pl-PL" smtClean="0"/>
              <a:t>01.04.2023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DB6356-4F0B-5752-CABA-7C6C8C3B6E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D9D372-350C-A494-A42F-7A311F77AD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EAD3-7A69-4909-A553-A7280BB7A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13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68AFD9C7-60C4-4044-8C9F-D9AE015753B4}" type="datetime1">
              <a:rPr lang="pl-PL" smtClean="0"/>
              <a:pPr/>
              <a:t>01.04.2023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E98F99F9-2769-4C52-8EE2-7278119F0A16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4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61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E98F99F9-2769-4C52-8EE2-7278119F0A1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E98F99F9-2769-4C52-8EE2-7278119F0A1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7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56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23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Dowolny kształt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216" y="2130552"/>
            <a:ext cx="4590288" cy="1764792"/>
          </a:xfrm>
        </p:spPr>
        <p:txBody>
          <a:bodyPr rtlCol="0" anchor="t">
            <a:noAutofit/>
          </a:bodyPr>
          <a:lstStyle>
            <a:lvl1pPr>
              <a:defRPr lang="pl-PL" sz="54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rtlCol="0" anchor="ctr">
            <a:noAutofit/>
          </a:bodyPr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Dowolny kształt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p wideo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6" name="Symbol zastępczy multimediów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 rtlCol="0">
            <a:noAutofit/>
          </a:bodyPr>
          <a:lstStyle>
            <a:lvl1pPr>
              <a:defRPr lang="pl-PL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 ikonę, aby dodać multimedia</a:t>
            </a:r>
          </a:p>
        </p:txBody>
      </p:sp>
      <p:sp>
        <p:nvSpPr>
          <p:cNvPr id="5" name="Dowolny kształt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2480" y="2715768"/>
            <a:ext cx="3364992" cy="301752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listą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rm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owolny kształt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sz="1500" noProof="0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Dowolny kształt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22" name="Zawartość — symbol zastępczy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72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28" y="2454311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528" y="3222369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28" y="3992637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528" y="4775296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5" name="Dowolny kształt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w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5" name="Dowolny kształt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5536" y="1605845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5536" y="2373903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5536" y="3144171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5536" y="3926830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kst — symbol zastępczy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5536" y="4693042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37" name="Obraz — symbol zastępczy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>
              <a:solidFill>
                <a:schemeClr val="tx2"/>
              </a:solidFill>
            </a:endParaRPr>
          </a:p>
        </p:txBody>
      </p:sp>
      <p:pic>
        <p:nvPicPr>
          <p:cNvPr id="16" name="Obraz — symbol zastępczy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— symbol zastępczy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l-PL"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l-PL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pl-PL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s://operator.edu.pl/pl/#aktualnosci" TargetMode="Externa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980928" cy="1764792"/>
          </a:xfrm>
        </p:spPr>
        <p:txBody>
          <a:bodyPr rtlCol="0"/>
          <a:lstStyle>
            <a:defPPr>
              <a:defRPr lang="pl-PL"/>
            </a:defPPr>
          </a:lstStyle>
          <a:p>
            <a:pPr algn="ctr"/>
            <a:r>
              <a:rPr lang="ru-RU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Запрошуємо</a:t>
            </a:r>
            <a:br>
              <a:rPr lang="pl-P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4000" dirty="0">
                <a:solidFill>
                  <a:srgbClr val="FFFF00"/>
                </a:solidFill>
              </a:rPr>
              <a:t>ZAPRASZAMY</a:t>
            </a:r>
          </a:p>
        </p:txBody>
      </p:sp>
      <p:sp>
        <p:nvSpPr>
          <p:cNvPr id="18" name="Podtytuł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>
            <a:defPPr>
              <a:defRPr lang="pl-PL"/>
            </a:defPPr>
          </a:lstStyle>
          <a:p>
            <a:pPr algn="ctr" rtl="0"/>
            <a:r>
              <a:rPr lang="pl-PL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Spotkanie informacyjne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B7569D7D-6FBF-4256-BC73-EB31D22678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86" b="1886"/>
          <a:stretch>
            <a:fillRect/>
          </a:stretch>
        </p:blipFill>
        <p:spPr>
          <a:xfrm>
            <a:off x="1021789" y="1098769"/>
            <a:ext cx="4325112" cy="4325112"/>
          </a:xfrm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298514"/>
            <a:ext cx="11119104" cy="1138837"/>
          </a:xfrm>
        </p:spPr>
        <p:txBody>
          <a:bodyPr rtlCol="0"/>
          <a:lstStyle>
            <a:defPPr>
              <a:defRPr lang="pl-PL"/>
            </a:defPPr>
          </a:lstStyle>
          <a:p>
            <a:r>
              <a:rPr lang="uk-UA" dirty="0">
                <a:effectLst/>
                <a:latin typeface="Segoe UI Web (Cyrillic)"/>
              </a:rPr>
              <a:t>Дізнатися більше......</a:t>
            </a:r>
            <a:r>
              <a:rPr lang="pl-PL" dirty="0"/>
              <a:t> </a:t>
            </a:r>
            <a:br>
              <a:rPr lang="pl-PL" dirty="0"/>
            </a:br>
            <a:r>
              <a:rPr lang="pl-PL" sz="2000" dirty="0"/>
              <a:t>Dowiedz się więcej ……</a:t>
            </a:r>
            <a:br>
              <a:rPr lang="uk-UA" dirty="0">
                <a:effectLst/>
                <a:latin typeface="Segoe UI Web (Cyrillic)"/>
              </a:rPr>
            </a:br>
            <a:endParaRPr lang="pl-PL" dirty="0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B0F4DABC-776E-129B-FA8C-661326A79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307" y="1349484"/>
            <a:ext cx="9498147" cy="2382544"/>
          </a:xfrm>
        </p:spPr>
        <p:txBody>
          <a:bodyPr rtlCol="0" anchor="t"/>
          <a:lstStyle>
            <a:defPPr>
              <a:defRPr lang="pl-PL"/>
            </a:defPPr>
          </a:lstStyle>
          <a:p>
            <a:pPr rtl="0"/>
            <a:r>
              <a:rPr lang="az-Cyrl-AZ" sz="2400" dirty="0"/>
              <a:t>Фонд </a:t>
            </a:r>
            <a:r>
              <a:rPr lang="az-Cyrl-AZ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«Національний </a:t>
            </a:r>
            <a:r>
              <a:rPr lang="pl-PL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az-Cyrl-AZ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ператор </a:t>
            </a:r>
            <a:r>
              <a:rPr lang="pl-PL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az-Cyrl-AZ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світи» </a:t>
            </a:r>
            <a:r>
              <a:rPr lang="az-Cyrl-AZ" sz="2400" dirty="0"/>
              <a:t>вже понад 21 рік підтримує органи місцевого самоврядування в реалізації освітніх завдань та проектів. Фонд є суспільно корисною організацією. Він керує безкоштовними дитячими садками та школами по всій Польщі. В даний час понад 7500 дітей навчаються в 63 установах фонду.</a:t>
            </a:r>
          </a:p>
        </p:txBody>
      </p:sp>
      <p:sp>
        <p:nvSpPr>
          <p:cNvPr id="19" name="Numer slajdu — symbol zastępczy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2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1398D7-6737-4344-AFF1-A6F0040D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22" y="3784979"/>
            <a:ext cx="5446378" cy="17235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E8FCF7E-4822-45E7-89A9-E9234FA8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4" y="4007636"/>
            <a:ext cx="6643008" cy="21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pl-PL"/>
            </a:defPPr>
          </a:lstStyle>
          <a:p>
            <a:pPr rtl="0"/>
            <a:r>
              <a:rPr lang="uk-UA" sz="2800" dirty="0">
                <a:effectLst/>
                <a:latin typeface="Segoe UI Web (Cyrillic)"/>
              </a:rPr>
              <a:t>Міста, в яких ми керуємо школами</a:t>
            </a:r>
            <a:r>
              <a:rPr lang="uk-UA" sz="2700" dirty="0">
                <a:effectLst/>
                <a:latin typeface="Segoe UI Web (Cyrillic)"/>
              </a:rPr>
              <a:t> </a:t>
            </a:r>
            <a:r>
              <a:rPr lang="uk-UA" sz="2800" dirty="0">
                <a:effectLst/>
                <a:latin typeface="Segoe UI Web (Cyrillic)"/>
              </a:rPr>
              <a:t>та дитячими садками, а також школи з підготовчими класами</a:t>
            </a:r>
            <a:br>
              <a:rPr lang="pl-PL" sz="1600" dirty="0">
                <a:effectLst/>
                <a:latin typeface="Segoe UI Web (Cyrillic)"/>
              </a:rPr>
            </a:br>
            <a:r>
              <a:rPr lang="pl-PL" sz="1800" dirty="0"/>
              <a:t>Miasta w których prowadzimy szkoły i przedszkola oraz Szkoły z Oddziałami Przygotowawczymi</a:t>
            </a:r>
          </a:p>
        </p:txBody>
      </p:sp>
      <p:sp>
        <p:nvSpPr>
          <p:cNvPr id="7" name="Numer slajdu — symbol zastępczy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3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9" name="Picture 15" descr="Poznań">
            <a:extLst>
              <a:ext uri="{FF2B5EF4-FFF2-40B4-BE49-F238E27FC236}">
                <a16:creationId xmlns:a16="http://schemas.microsoft.com/office/drawing/2014/main" id="{431B8F26-F985-4011-9CAE-276D3872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287" y="-526473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rocław">
            <a:extLst>
              <a:ext uri="{FF2B5EF4-FFF2-40B4-BE49-F238E27FC236}">
                <a16:creationId xmlns:a16="http://schemas.microsoft.com/office/drawing/2014/main" id="{C8283872-C604-45CE-9EDA-70826711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174" y="-526473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Gdańsk">
            <a:extLst>
              <a:ext uri="{FF2B5EF4-FFF2-40B4-BE49-F238E27FC236}">
                <a16:creationId xmlns:a16="http://schemas.microsoft.com/office/drawing/2014/main" id="{5F587FBB-0FA8-48DE-81B2-AFB0E8AD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71" y="5087703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Łódź">
            <a:extLst>
              <a:ext uri="{FF2B5EF4-FFF2-40B4-BE49-F238E27FC236}">
                <a16:creationId xmlns:a16="http://schemas.microsoft.com/office/drawing/2014/main" id="{99F9A926-997C-4FC2-9C22-4AC0E246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77" y="1611851"/>
            <a:ext cx="681766" cy="10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mina Kowal">
            <a:extLst>
              <a:ext uri="{FF2B5EF4-FFF2-40B4-BE49-F238E27FC236}">
                <a16:creationId xmlns:a16="http://schemas.microsoft.com/office/drawing/2014/main" id="{F0B98590-8A38-4855-AF8E-6FD6F9C2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73" y="3964875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okietnica">
            <a:extLst>
              <a:ext uri="{FF2B5EF4-FFF2-40B4-BE49-F238E27FC236}">
                <a16:creationId xmlns:a16="http://schemas.microsoft.com/office/drawing/2014/main" id="{0653CF43-E111-412F-A4CF-68084BA7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9" y="4038600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Gmina Osiek Mały">
            <a:extLst>
              <a:ext uri="{FF2B5EF4-FFF2-40B4-BE49-F238E27FC236}">
                <a16:creationId xmlns:a16="http://schemas.microsoft.com/office/drawing/2014/main" id="{725EAEC0-F483-4531-9101-E0FB5688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86" y="3012375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mina Ełk">
            <a:extLst>
              <a:ext uri="{FF2B5EF4-FFF2-40B4-BE49-F238E27FC236}">
                <a16:creationId xmlns:a16="http://schemas.microsoft.com/office/drawing/2014/main" id="{58F074E5-24ED-46A9-8399-1D27A2CF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09" y="3972792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Gmina Czerwonak">
            <a:extLst>
              <a:ext uri="{FF2B5EF4-FFF2-40B4-BE49-F238E27FC236}">
                <a16:creationId xmlns:a16="http://schemas.microsoft.com/office/drawing/2014/main" id="{078FE090-A287-4C8C-ACAF-05B1EA91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0" y="3020292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abianice">
            <a:extLst>
              <a:ext uri="{FF2B5EF4-FFF2-40B4-BE49-F238E27FC236}">
                <a16:creationId xmlns:a16="http://schemas.microsoft.com/office/drawing/2014/main" id="{24E4ED37-4321-4CA8-978B-9F8A92E2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38" y="1919008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ruszcz Gdański">
            <a:extLst>
              <a:ext uri="{FF2B5EF4-FFF2-40B4-BE49-F238E27FC236}">
                <a16:creationId xmlns:a16="http://schemas.microsoft.com/office/drawing/2014/main" id="{0773DFF7-194B-4B00-B877-E7EA636D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96" y="4991100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FAADEC7-7C18-4CA7-8C6A-6B1F606F6634}"/>
              </a:ext>
            </a:extLst>
          </p:cNvPr>
          <p:cNvSpPr txBox="1"/>
          <p:nvPr/>
        </p:nvSpPr>
        <p:spPr>
          <a:xfrm>
            <a:off x="238504" y="2461306"/>
            <a:ext cx="384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14"/>
              </a:rPr>
              <a:t>Ogólnopolski Operator Oświaty -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D88F995-011C-453B-A9E5-83C7F4B052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4598" y="1940626"/>
            <a:ext cx="619125" cy="9525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E8F8140-FE4E-47DD-ABE9-F50602C082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1420" y="3012375"/>
            <a:ext cx="619125" cy="9525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7CEF3F7-AD27-4DDD-A0FA-3527A20627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8601" y="1940626"/>
            <a:ext cx="619125" cy="9525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8285D6-DD2D-4BA8-9454-43125CC404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220" y="2976562"/>
            <a:ext cx="2413859" cy="76438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10A42D7-45B9-4ED2-BF9F-D51FF74B1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1794" y="4084936"/>
            <a:ext cx="1880290" cy="1717332"/>
          </a:xfrm>
          <a:prstGeom prst="rect">
            <a:avLst/>
          </a:prstGeom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F761D250-79F4-416B-9E72-10F2EDE3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2699186"/>
            <a:ext cx="2857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AE8941C-50D9-40B5-A819-51034E5D75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19888" y="5087703"/>
            <a:ext cx="2923504" cy="168161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9D1D2AA-7974-4B7F-B9DA-10CD4BBDB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5078" y="3706874"/>
            <a:ext cx="2155127" cy="11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8000">
              <a:srgbClr val="EAFCFE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Prostokąt 11">
            <a:extLst>
              <a:ext uri="{FF2B5EF4-FFF2-40B4-BE49-F238E27FC236}">
                <a16:creationId xmlns:a16="http://schemas.microsoft.com/office/drawing/2014/main" id="{701A5B64-039A-4586-9FF4-3E2B7D66767B}"/>
              </a:ext>
            </a:extLst>
          </p:cNvPr>
          <p:cNvSpPr/>
          <p:nvPr/>
        </p:nvSpPr>
        <p:spPr>
          <a:xfrm>
            <a:off x="6707664" y="708349"/>
            <a:ext cx="1896303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ŁÓDŹ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C1432FEE-C2EC-4C96-A3EF-ECCC5723D46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751508" y="1408980"/>
            <a:ext cx="3487075" cy="3625127"/>
          </a:xfrm>
        </p:spPr>
      </p:pic>
      <p:sp>
        <p:nvSpPr>
          <p:cNvPr id="7" name="Numer slajdu — symbol zastępczy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4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772EA46-16DE-4E8B-AC50-A4D91D28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99" y="1976907"/>
            <a:ext cx="4432255" cy="44322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9C16411-6585-49CF-BC2A-35FF4A1E1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675" y="-197763"/>
            <a:ext cx="1298649" cy="199435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B3A910-DDB9-47F7-93F2-438561E355A1}"/>
              </a:ext>
            </a:extLst>
          </p:cNvPr>
          <p:cNvSpPr txBox="1"/>
          <p:nvPr/>
        </p:nvSpPr>
        <p:spPr>
          <a:xfrm>
            <a:off x="5502584" y="5075831"/>
            <a:ext cx="6689416" cy="1073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 знаходження школи - Лодзь, Балути, </a:t>
            </a:r>
            <a:endParaRPr lang="pl-PL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Вулиця Майора Генріка Сухарського (біля парку Сірих Рангів (</a:t>
            </a:r>
            <a:r>
              <a:rPr lang="pl-PL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Szarych Szereg</a:t>
            </a:r>
            <a:r>
              <a:rPr lang="ru-RU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pl-PL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9" y="512618"/>
            <a:ext cx="11864871" cy="6213764"/>
          </a:xfrm>
        </p:spPr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навчання дітей в підготовчому відділенні безкоштовне,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</a:t>
            </a:r>
            <a:r>
              <a:rPr lang="pl-PL" sz="2200" b="0" dirty="0"/>
              <a:t> 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nauka dzieci w oddziale przygotowawczym jest bezpłatna,</a:t>
            </a:r>
            <a:br>
              <a:rPr lang="az-Cyrl-AZ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відділення працює  з  7:00 до 17:00,</a:t>
            </a:r>
            <a:br>
              <a:rPr lang="pl-PL" sz="2200" b="0" dirty="0"/>
            </a:br>
            <a:r>
              <a:rPr lang="az-Cyrl-AZ" sz="2200" b="0" dirty="0"/>
              <a:t> </a:t>
            </a: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oddziały czynne w godzinach od 7:00 do 17:00,</a:t>
            </a:r>
            <a:br>
              <a:rPr lang="az-Cyrl-AZ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надається позашкільний догляд (група подовженого дня),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zapewnienie opieki świetlicowej,</a:t>
            </a:r>
            <a:br>
              <a:rPr lang="az-Cyrl-AZ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забезпечується один гарячий прийом їжі в день (обід з 2-х страв),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zapewnienie jednego ciepłego posiłku dziennie (obiad z 2 dań),</a:t>
            </a:r>
            <a:br>
              <a:rPr lang="az-Cyrl-AZ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навчання триває один рік з можливістю продовження до двох років,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nauka trwa rok z możliwością przedłużenia do dwóch lat,</a:t>
            </a:r>
            <a:br>
              <a:rPr lang="az-Cyrl-AZ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навчання триває мінімум 20 годин на тиждень</a:t>
            </a:r>
            <a:r>
              <a:rPr lang="pl-PL" sz="2200" b="0" dirty="0"/>
              <a:t>,</a:t>
            </a:r>
            <a:r>
              <a:rPr lang="az-Cyrl-AZ" sz="2200" b="0" dirty="0"/>
              <a:t> 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zajęcia realizowane w wymiarze minimum 20 godzin tygodniowo, </a:t>
            </a:r>
            <a:br>
              <a:rPr lang="pl-PL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навчання польської мови проводиться за навчальною програмою, розробленою на </a:t>
            </a:r>
            <a:r>
              <a:rPr lang="pl-PL" sz="2200" b="0" dirty="0"/>
              <a:t>   </a:t>
            </a:r>
            <a:br>
              <a:rPr lang="pl-PL" sz="2200" b="0" dirty="0"/>
            </a:br>
            <a:r>
              <a:rPr lang="pl-PL" sz="2200" b="0" dirty="0"/>
              <a:t>   </a:t>
            </a:r>
            <a:r>
              <a:rPr lang="az-Cyrl-AZ" sz="2200" b="0" dirty="0"/>
              <a:t>основі програми курсів польської мови для іноземців,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nauka języka polskiego odbywa się według programu kursów nauki 			   języka polskiego dla cudzoziemców,</a:t>
            </a:r>
            <a:br>
              <a:rPr lang="az-Cyrl-AZ" sz="2200" b="0" dirty="0"/>
            </a:br>
            <a:r>
              <a:rPr lang="az-Cyrl-AZ" sz="2200" b="0" dirty="0"/>
              <a:t>•</a:t>
            </a:r>
            <a:r>
              <a:rPr lang="pl-PL" sz="2200" b="0" dirty="0"/>
              <a:t> </a:t>
            </a:r>
            <a:r>
              <a:rPr lang="az-Cyrl-AZ" sz="2200" b="0" dirty="0"/>
              <a:t>в рамах навчальних годин надається додаткове вивчення англійської мови,</a:t>
            </a:r>
            <a:br>
              <a:rPr lang="pl-PL" sz="2200" b="0" dirty="0"/>
            </a:br>
            <a:r>
              <a:rPr lang="pl-PL" sz="2200" b="0" dirty="0"/>
              <a:t>			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nauka języka angielskiego,</a:t>
            </a:r>
            <a:br>
              <a:rPr lang="az-Cyrl-AZ" sz="2200" b="0" dirty="0"/>
            </a:br>
            <a:endParaRPr lang="az-Cyrl-AZ" sz="2200" b="0" dirty="0"/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5BA00F71-56F9-BF1B-40D8-F8B14254541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5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3ABAE01-492C-66AE-B44A-4212DCA5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7" y="749596"/>
            <a:ext cx="11621386" cy="5575971"/>
          </a:xfrm>
        </p:spPr>
        <p:txBody>
          <a:bodyPr rtlCol="0">
            <a:normAutofit fontScale="90000"/>
          </a:bodyPr>
          <a:lstStyle>
            <a:defPPr>
              <a:defRPr lang="pl-PL"/>
            </a:defPPr>
          </a:lstStyle>
          <a:p>
            <a:pPr rtl="0"/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щоденний контакт з україномовним персоналом,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				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 codzienny kontakt z kadrą mówiącą w języku ukraińskim,</a:t>
            </a:r>
            <a:b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умови виховання спрямовані на подолання емоційного бар'єру,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				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 warunki edukacji z pominięciem bariery emocjonalnej,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підтримання почуття національної, етнічної та мовної самобутності учнів,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				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 podtrzymywanie poczucia tożsamości narodowej, etnicznej, 					  językowej uczniów,</a:t>
            </a:r>
            <a:b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можливість скористатися додатковими компенсаторними заняттями в області предметів що викладаються,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				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 możliwość korzystania z dodatkowych zajęć wyrównawczych 				  	w zakresie przedmiotów nauczania,</a:t>
            </a:r>
            <a:b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</a:t>
            </a:r>
            <a:r>
              <a:rPr kumimoji="0" lang="az-Cyrl-AZ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учні та їхні батьки, у зв'язку з їх міграційним досвідом, можуть розраховувати на психолого-педагогічну підтримку, надану, зокрема, психологами, педагогами та педагогічними терапевтами.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				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•</a:t>
            </a:r>
            <a:r>
              <a:rPr lang="pl-PL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/>
              </a:rPr>
              <a:t>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uczniowie oraz ich rodzice mogą liczyć na pomoc psychologiczno-				pedagogiczną w związku z doświadczeniem migracyjnym, udzielaną 				m. in. przez psychologów, pedagogów i terapeutów pedagogicznych.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5F73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192B615A-08BC-182B-FC6E-7F8DF152C95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6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37194-EEB4-48F6-95FC-720EA07F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699" y="166255"/>
            <a:ext cx="6337004" cy="870419"/>
          </a:xfrm>
        </p:spPr>
        <p:txBody>
          <a:bodyPr/>
          <a:lstStyle/>
          <a:p>
            <a:r>
              <a:rPr lang="ru-RU" sz="2400" dirty="0"/>
              <a:t>Хто може приєднатися до нас?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Kto może do nas dołączyć ?</a:t>
            </a:r>
            <a:br>
              <a:rPr lang="ru-RU" sz="2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  <p:pic>
        <p:nvPicPr>
          <p:cNvPr id="12" name="Symbol zastępczy obrazu 11" descr="Dziecko korzystające z laptopa">
            <a:extLst>
              <a:ext uri="{FF2B5EF4-FFF2-40B4-BE49-F238E27FC236}">
                <a16:creationId xmlns:a16="http://schemas.microsoft.com/office/drawing/2014/main" id="{BE9EE0C7-BBDF-4333-84CE-8974F11303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472" r="10472"/>
          <a:stretch>
            <a:fillRect/>
          </a:stretch>
        </p:blipFill>
        <p:spPr>
          <a:xfrm>
            <a:off x="1525772" y="1937551"/>
            <a:ext cx="3347521" cy="298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CE61B36A-E1B3-49A0-9E1E-30FDAF0E1C80}"/>
              </a:ext>
            </a:extLst>
          </p:cNvPr>
          <p:cNvSpPr txBox="1">
            <a:spLocks/>
          </p:cNvSpPr>
          <p:nvPr/>
        </p:nvSpPr>
        <p:spPr>
          <a:xfrm>
            <a:off x="5029201" y="1290084"/>
            <a:ext cx="6873947" cy="25890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algn="l" defTabSz="914400" rtl="0" eaLnBrk="1" latinLnBrk="0" hangingPunct="1">
              <a:spcBef>
                <a:spcPct val="0"/>
              </a:spcBef>
              <a:buNone/>
              <a:defRPr lang="pl-PL" sz="5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дітей 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-9 років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Cyrl-AZ" sz="1800" b="0" dirty="0"/>
              <a:t>До підготовчих класів можуть бути прийняті діти, які не є громадянами Польщі</a:t>
            </a:r>
            <a:r>
              <a:rPr lang="pl-PL" sz="1800" b="0" dirty="0"/>
              <a:t>,</a:t>
            </a:r>
            <a:r>
              <a:rPr lang="az-Cyrl-AZ" sz="1800" b="0" dirty="0"/>
              <a:t>і які є громадянами Польщі, які: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Cyrl-AZ" sz="1800" b="0" dirty="0"/>
              <a:t>відвідували школи, що діють в системах освіти інших країн,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Cyrl-AZ" sz="1800" b="0" dirty="0"/>
              <a:t>не знають польської мови або знають її на недостатньому рівні, щоб отримати користь від науки,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z-Cyrl-AZ" sz="1800" b="0" dirty="0"/>
              <a:t>виявляють труднощі в спілкуванні та адаптації, пов'язані з культурними відмінностями або зі змінами в освітньому середовищі.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F041CC49-CD1F-4746-BC5F-1E4D8E910175}"/>
              </a:ext>
            </a:extLst>
          </p:cNvPr>
          <p:cNvSpPr txBox="1">
            <a:spLocks/>
          </p:cNvSpPr>
          <p:nvPr/>
        </p:nvSpPr>
        <p:spPr>
          <a:xfrm>
            <a:off x="5777345" y="4073236"/>
            <a:ext cx="5975178" cy="23949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algn="l" defTabSz="914400" rtl="0" eaLnBrk="1" latinLnBrk="0" hangingPunct="1">
              <a:spcBef>
                <a:spcPct val="0"/>
              </a:spcBef>
              <a:buNone/>
              <a:defRPr lang="pl-PL" sz="5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dzieci w wieku 6-9 la,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dzieci niebędące obywatelami polskimi,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dzieci będące obywatelami polskimi, które: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pobierały naukę w szkołach funkcjonujących w systemach oświaty innych państw,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nie znają języka polskiego albo znają go na poziomie niewystarczającym do korzystania z nauki,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wykazują trudności w komunikacji oraz trudności adaptacyjne związane z różnicami kulturowymi lub ze zmianą środowiska edukacyjnego.</a:t>
            </a:r>
            <a:br>
              <a:rPr lang="pl-PL" sz="1400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0949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0D83115-C04F-D5C4-E3F7-BD410E9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29" y="185321"/>
            <a:ext cx="11119104" cy="1157962"/>
          </a:xfrm>
        </p:spPr>
        <p:txBody>
          <a:bodyPr rtlCol="0"/>
          <a:lstStyle>
            <a:defPPr>
              <a:defRPr lang="pl-PL"/>
            </a:defPPr>
          </a:lstStyle>
          <a:p>
            <a:pPr algn="l"/>
            <a:r>
              <a:rPr lang="az-Cyrl-AZ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 записатися ?</a:t>
            </a:r>
            <a:br>
              <a:rPr lang="pl-PL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</a:t>
            </a:r>
            <a:r>
              <a:rPr lang="pl-PL" b="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 dokonać zapisu! </a:t>
            </a:r>
            <a:br>
              <a:rPr lang="pl-PL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35D224A-52C5-4CBD-B2A7-32C32A1FEEF7}"/>
              </a:ext>
            </a:extLst>
          </p:cNvPr>
          <p:cNvSpPr txBox="1"/>
          <p:nvPr/>
        </p:nvSpPr>
        <p:spPr>
          <a:xfrm>
            <a:off x="834708" y="944563"/>
            <a:ext cx="51726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Зателефонуйте за номером телефону: 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512 027 433 або СМС на цей номер.   Відповідаємо між 16:00-18:00</a:t>
            </a:r>
            <a:br>
              <a:rPr lang="az-Cyrl-AZ" b="1" dirty="0">
                <a:solidFill>
                  <a:schemeClr val="accent5">
                    <a:lumMod val="75000"/>
                  </a:schemeClr>
                </a:solidFill>
              </a:rPr>
            </a:br>
            <a:endParaRPr lang="az-Cyrl-A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 Надішліть повідомлення електронної пошти на адресу: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zapisy@przystan.int.pl </a:t>
            </a: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або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przystan@operator.edu.pl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</a:rPr>
            </a:b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Заповніть та підпишіть заявку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</a:rPr>
            </a:br>
            <a:endParaRPr lang="az-Cyrl-A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Призначте зустріч, щоб доставити підписану заявку</a:t>
            </a:r>
          </a:p>
          <a:p>
            <a:br>
              <a:rPr lang="az-Cyrl-AZ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5. Відскануйте заповнену та підписану заявку та надішліть її електронною поштою або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MMS</a:t>
            </a: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 на телефон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</a:rPr>
            </a:b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az-Cyrl-AZ" b="1" dirty="0">
                <a:solidFill>
                  <a:schemeClr val="accent5">
                    <a:lumMod val="75000"/>
                  </a:schemeClr>
                </a:solidFill>
              </a:rPr>
              <a:t>Ви отримаєте зворотний зв'язок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28B70B-5E04-4BBC-A137-05CA1640A0A6}"/>
              </a:ext>
            </a:extLst>
          </p:cNvPr>
          <p:cNvSpPr txBox="1"/>
          <p:nvPr/>
        </p:nvSpPr>
        <p:spPr>
          <a:xfrm>
            <a:off x="6734005" y="1514509"/>
            <a:ext cx="54154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Zadzwoń pod nr telefonu: 512 027 433 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lub SMS na ten numer.   Odpowiadamy 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 godzinach 16:00-18:00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Poczta elektroniczna: </a:t>
            </a:r>
            <a:r>
              <a:rPr lang="pl-PL" b="1" dirty="0">
                <a:solidFill>
                  <a:srgbClr val="FF0000"/>
                </a:solidFill>
              </a:rPr>
              <a:t>zapisy@przystan.int.pl   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lub    </a:t>
            </a:r>
            <a:r>
              <a:rPr lang="pl-PL" b="1" dirty="0">
                <a:solidFill>
                  <a:srgbClr val="FF0000"/>
                </a:solidFill>
              </a:rPr>
              <a:t>przystan@operator.edu.pl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Wypełnij i podpisz wniosek o przyjęcie do szkoły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Umów się telefonicznie lub mailowo na dostarczenie podpisanego wniosku 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Zeskanuj wypełniony i podpisany wniosek i prześlij na pocztę elektroniczna lub </a:t>
            </a:r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MMSem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na telefon</a:t>
            </a:r>
            <a:b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Otrzymasz informacje zwrotną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50919"/>
      </p:ext>
    </p:extLst>
  </p:cSld>
  <p:clrMapOvr>
    <a:masterClrMapping/>
  </p:clrMapOvr>
</p:sld>
</file>

<file path=ppt/theme/theme1.xml><?xml version="1.0" encoding="utf-8"?>
<a:theme xmlns:a="http://schemas.openxmlformats.org/drawingml/2006/main" name="samouczek dotyczący programu PowerPoint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034_TF23161501_Win32" id="{051D1B12-8620-4D23-9C3D-5CAE457EE3ED}" vid="{14CD86C4-B008-46E7-A1EE-96CB9E2F507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4C888F-483C-465B-B45E-BDB1FA8C2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FB567-F713-4E5C-9C02-4E8A3B92AA4C}">
  <ds:schemaRefs>
    <ds:schemaRef ds:uri="http://schemas.microsoft.com/office/2006/metadata/properties"/>
    <ds:schemaRef ds:uri="http://schemas.microsoft.com/office/infopath/2007/PartnerControls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3BB5E642-2105-4BCD-B2FF-3F003C65D9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Uczucie przytłoczenia</Template>
  <TotalTime>175</TotalTime>
  <Words>865</Words>
  <Application>Microsoft Office PowerPoint</Application>
  <PresentationFormat>Panoramiczny</PresentationFormat>
  <Paragraphs>48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Garamond</vt:lpstr>
      <vt:lpstr>Segoe UI</vt:lpstr>
      <vt:lpstr>Segoe UI Semibold</vt:lpstr>
      <vt:lpstr>Segoe UI Web (Cyrillic)</vt:lpstr>
      <vt:lpstr>Wingdings</vt:lpstr>
      <vt:lpstr>samouczek dotyczący programu PowerPoint</vt:lpstr>
      <vt:lpstr>Запрошуємо ZAPRASZAMY</vt:lpstr>
      <vt:lpstr>Дізнатися більше......  Dowiedz się więcej …… </vt:lpstr>
      <vt:lpstr>Міста, в яких ми керуємо школами та дитячими садками, а також школи з підготовчими класами Miasta w których prowadzimy szkoły i przedszkola oraz Szkoły z Oddziałami Przygotowawczymi</vt:lpstr>
      <vt:lpstr>Prezentacja programu PowerPoint</vt:lpstr>
      <vt:lpstr>• навчання дітей в підготовчому відділенні безкоштовне,    • nauka dzieci w oddziale przygotowawczym jest bezpłatna, • відділення працює  з  7:00 до 17:00,     • oddziały czynne w godzinach od 7:00 do 17:00, • надається позашкільний догляд (група подовженого дня),    • zapewnienie opieki świetlicowej, • забезпечується один гарячий прийом їжі в день (обід з 2-х страв),    • zapewnienie jednego ciepłego posiłku dziennie (obiad z 2 dań), • навчання триває один рік з можливістю продовження до двох років,    • nauka trwa rok z możliwością przedłużenia do dwóch lat, • навчання триває мінімум 20 годин на тиждень,     • zajęcia realizowane w wymiarze minimum 20 godzin tygodniowo,  • навчання польської мови проводиться за навчальною програмою, розробленою на        основі програми курсів польської мови для іноземців,    • nauka języka polskiego odbywa się według programu kursów nauki       języka polskiego dla cudzoziemców, • в рамах навчальних годин надається додаткове вивчення англійської мови,    • nauka języka angielskiego, </vt:lpstr>
      <vt:lpstr>• щоденний контакт з україномовним персоналом,     • codzienny kontakt z kadrą mówiącą w języku ukraińskim, • умови виховання спрямовані на подолання емоційного бар'єру,     • warunki edukacji z pominięciem bariery emocjonalnej,• підтримання почуття національної, етнічної та мовної самобутності учнів,     • podtrzymywanie poczucia tożsamości narodowej, etnicznej,        językowej uczniów, • можливість скористатися додатковими компенсаторними заняттями в області предметів що викладаються,     • możliwość korzystania z dodatkowych zajęć wyrównawczych        w zakresie przedmiotów nauczania, • учні та їхні батьки, у зв'язку з їх міграційним досвідом, можуть розраховувати на психолого-педагогічну підтримку, надану, зокрема, психологами, педагогами та педагогічними терапевтами.     • uczniowie oraz ich rodzice mogą liczyć na pomoc psychologiczno-    pedagogiczną w związku z doświadczeniem migracyjnym, udzielaną     m. in. przez psychologów, pedagogów i terapeutów pedagogicznych. </vt:lpstr>
      <vt:lpstr>Хто може приєднатися до нас?  Kto może do nas dołączyć ?    </vt:lpstr>
      <vt:lpstr>Як записатися ?         Jak dokonać zapisu!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Запрошуємо ZAPRASZAMY</dc:title>
  <dc:creator>j.swiatek@operator.edu.pl</dc:creator>
  <cp:lastModifiedBy>j.swiatek@operator.edu.pl</cp:lastModifiedBy>
  <cp:revision>19</cp:revision>
  <dcterms:created xsi:type="dcterms:W3CDTF">2023-03-30T17:35:31Z</dcterms:created>
  <dcterms:modified xsi:type="dcterms:W3CDTF">2023-04-01T05:26:26Z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  <property fmtid="{D5CDD505-2E9C-101B-9397-08002B2CF9AE}" pid="3" name="MediaServiceImageTags">
    <vt:lpwstr/>
  </property>
</Properties>
</file>